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0" r:id="rId7"/>
    <p:sldId id="257" r:id="rId8"/>
    <p:sldId id="263" r:id="rId9"/>
    <p:sldId id="266" r:id="rId10"/>
    <p:sldId id="271" r:id="rId11"/>
    <p:sldId id="274" r:id="rId12"/>
    <p:sldId id="265" r:id="rId13"/>
    <p:sldId id="273" r:id="rId14"/>
    <p:sldId id="269" r:id="rId15"/>
    <p:sldId id="272" r:id="rId1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9B407"/>
    <a:srgbClr val="99CCFF"/>
    <a:srgbClr val="FFFF99"/>
    <a:srgbClr val="FF0000"/>
    <a:srgbClr val="0000FF"/>
    <a:srgbClr val="89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6395" autoAdjust="0"/>
  </p:normalViewPr>
  <p:slideViewPr>
    <p:cSldViewPr>
      <p:cViewPr varScale="1">
        <p:scale>
          <a:sx n="123" d="100"/>
          <a:sy n="123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786" y="7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8383" cy="469585"/>
          </a:xfrm>
          <a:prstGeom prst="rect">
            <a:avLst/>
          </a:prstGeom>
        </p:spPr>
        <p:txBody>
          <a:bodyPr vert="horz" lIns="91936" tIns="45968" rIns="91936" bIns="4596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8" y="3"/>
            <a:ext cx="3078383" cy="469585"/>
          </a:xfrm>
          <a:prstGeom prst="rect">
            <a:avLst/>
          </a:prstGeom>
        </p:spPr>
        <p:txBody>
          <a:bodyPr vert="horz" lIns="91936" tIns="45968" rIns="91936" bIns="45968" rtlCol="0"/>
          <a:lstStyle>
            <a:lvl1pPr algn="r">
              <a:defRPr sz="1200"/>
            </a:lvl1pPr>
          </a:lstStyle>
          <a:p>
            <a:pPr>
              <a:defRPr/>
            </a:pPr>
            <a:fld id="{C3897809-DF2A-47CC-83B8-192A5100EBEB}" type="datetimeFigureOut">
              <a:rPr lang="en-US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280"/>
            <a:ext cx="3078383" cy="469585"/>
          </a:xfrm>
          <a:prstGeom prst="rect">
            <a:avLst/>
          </a:prstGeom>
        </p:spPr>
        <p:txBody>
          <a:bodyPr vert="horz" lIns="91936" tIns="45968" rIns="91936" bIns="4596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8" y="8917280"/>
            <a:ext cx="3078383" cy="469585"/>
          </a:xfrm>
          <a:prstGeom prst="rect">
            <a:avLst/>
          </a:prstGeom>
        </p:spPr>
        <p:txBody>
          <a:bodyPr vert="horz" lIns="91936" tIns="45968" rIns="91936" bIns="45968" rtlCol="0" anchor="b"/>
          <a:lstStyle>
            <a:lvl1pPr algn="r">
              <a:defRPr sz="1200"/>
            </a:lvl1pPr>
          </a:lstStyle>
          <a:p>
            <a:pPr>
              <a:defRPr/>
            </a:pPr>
            <a:fld id="{A39F5CCA-7445-4869-9E98-F8E63A96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5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88" y="3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1" y="4460253"/>
            <a:ext cx="5680693" cy="422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280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9" rIns="92075" bIns="4603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88" y="8917280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9" rIns="92075" bIns="4603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E4EB0C-A826-4DE5-97E5-55B1205B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25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0475" y="492125"/>
            <a:ext cx="4692650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2008" y="4309465"/>
            <a:ext cx="5680693" cy="4617283"/>
          </a:xfrm>
        </p:spPr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27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4" y="3997122"/>
            <a:ext cx="6484869" cy="5052300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6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1475" y="185738"/>
            <a:ext cx="3819525" cy="2863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74637" y="3246308"/>
            <a:ext cx="6347299" cy="5883317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81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28725" y="280988"/>
            <a:ext cx="4689475" cy="3516312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xfrm>
            <a:off x="308805" y="4229495"/>
            <a:ext cx="6639270" cy="45433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altLang="en-US" sz="2400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0982" indent="-28884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5358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7501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9643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1787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03930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6072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8215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7D67F1-71CB-4420-9AC2-5CCB11D8CFD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25550" y="354013"/>
            <a:ext cx="4695825" cy="3522662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xfrm>
            <a:off x="463206" y="4074580"/>
            <a:ext cx="6253266" cy="50512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0982" indent="-28884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5358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7501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9643" indent="-2310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1787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03930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6072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8215" indent="-2310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FF352C-82AE-459A-9578-2F6CDA853973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1475" y="185738"/>
            <a:ext cx="3819525" cy="2863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9349" y="3166104"/>
            <a:ext cx="6347299" cy="5883317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16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4" y="3997122"/>
            <a:ext cx="6484869" cy="5083534"/>
          </a:xfrm>
        </p:spPr>
        <p:txBody>
          <a:bodyPr/>
          <a:lstStyle/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6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4" y="3997122"/>
            <a:ext cx="6484869" cy="5083534"/>
          </a:xfrm>
        </p:spPr>
        <p:txBody>
          <a:bodyPr/>
          <a:lstStyle/>
          <a:p>
            <a:endParaRPr lang="en-US" sz="2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78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4" y="3997122"/>
            <a:ext cx="6484869" cy="5083534"/>
          </a:xfrm>
        </p:spPr>
        <p:txBody>
          <a:bodyPr/>
          <a:lstStyle/>
          <a:p>
            <a:endParaRPr lang="en-US" sz="2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84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3" y="4074578"/>
            <a:ext cx="6562069" cy="4082621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75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354013"/>
            <a:ext cx="4695825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8803" y="4074578"/>
            <a:ext cx="6562069" cy="4082621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4EB0C-A826-4DE5-97E5-55B1205B9B0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9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4FA3-77F7-4134-AAA3-B2747DEC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7524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4F693-A2FB-4353-9632-81AD1511B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08725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DF3F-F58E-4D6A-BB6B-35E2398BD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68587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481A5-7A6B-42F1-8A1D-A9C791B4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2746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C1E9-F506-49F8-8F9D-A6719E3EC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7269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FC66-0F2E-452B-96A5-92E597984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09216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4CF3C-A5D9-4721-8B64-27CE4F41B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5617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5038-D981-40DE-A2E0-BB6195E56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00554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8688E-BBAD-4A59-A7F7-0EA07ED6E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688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198E-BDAE-4FAD-AAFC-703AC943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4681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E1E9-B685-497A-A6AF-F131E210F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6385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6,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 Agricultural Commissioner/Sealer Weights &amp; Measures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3925E11-8FB8-430E-9415-EB61C27D5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57200" y="6248400"/>
            <a:ext cx="8229600" cy="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50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47" r:id="rId9"/>
    <p:sldLayoutId id="2147484448" r:id="rId10"/>
    <p:sldLayoutId id="2147484449" r:id="rId11"/>
  </p:sldLayoutIdLst>
  <p:transition spd="slow">
    <p:pull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4030"/>
            <a:ext cx="9143999" cy="678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accty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989638"/>
            <a:ext cx="19812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7988" y="5791200"/>
            <a:ext cx="8415337" cy="46038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1638" y="6238875"/>
            <a:ext cx="8415337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33600" y="1954467"/>
            <a:ext cx="6019800" cy="212365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en-US" sz="44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Sacramento County 2023 Crop and Livestock Report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846733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66CC"/>
                </a:solidFill>
              </a:rPr>
              <a:t>October 8, 2024</a:t>
            </a:r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F17C2C-0535-4CC1-AD75-E9C1C35D6D4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10245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830" y="1524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Weights &amp; Measures Supports Agriculture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05" y="4044298"/>
            <a:ext cx="2097602" cy="1807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394287"/>
            <a:ext cx="3048000" cy="2263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239" y="4044298"/>
            <a:ext cx="2372650" cy="1823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33400" y="1600200"/>
            <a:ext cx="14970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23,369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The # of </a:t>
            </a:r>
          </a:p>
          <a:p>
            <a:pPr algn="ctr"/>
            <a:r>
              <a:rPr lang="en-US" dirty="0"/>
              <a:t>Weighing &amp; Measuring devices inspected!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706940"/>
            <a:ext cx="129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22</a:t>
            </a:r>
          </a:p>
          <a:p>
            <a:pPr algn="ctr"/>
            <a:r>
              <a:rPr lang="en-US" dirty="0"/>
              <a:t>The # of livestock scales inspected!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7600" y="4191000"/>
            <a:ext cx="129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119</a:t>
            </a:r>
          </a:p>
          <a:p>
            <a:pPr algn="ctr"/>
            <a:r>
              <a:rPr lang="en-US" dirty="0"/>
              <a:t>The # of vehicle scales inspected!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12281" y="4127321"/>
            <a:ext cx="16002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138</a:t>
            </a:r>
          </a:p>
          <a:p>
            <a:pPr algn="ctr"/>
            <a:r>
              <a:rPr lang="en-US" dirty="0"/>
              <a:t>The # of Certified Farmers Market scales inspected!</a:t>
            </a:r>
          </a:p>
        </p:txBody>
      </p:sp>
    </p:spTree>
    <p:extLst>
      <p:ext uri="{BB962C8B-B14F-4D97-AF65-F5344CB8AC3E}">
        <p14:creationId xmlns:p14="http://schemas.microsoft.com/office/powerpoint/2010/main" val="3327494321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F32621-8B73-47BA-A11C-CC7B4BB0D36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7173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52400"/>
            <a:ext cx="3352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latin typeface="+mn-lt"/>
              </a:rPr>
              <a:t>Thank You!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94" y="1981200"/>
            <a:ext cx="3946632" cy="3045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72000" y="1143000"/>
            <a:ext cx="439440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Presenters: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err="1"/>
              <a:t>Chrisandra</a:t>
            </a:r>
            <a:r>
              <a:rPr lang="en-US" sz="2000" dirty="0"/>
              <a:t> Flores,</a:t>
            </a:r>
            <a:br>
              <a:rPr lang="en-US" sz="2000" dirty="0"/>
            </a:br>
            <a:r>
              <a:rPr lang="en-US" sz="2000" dirty="0"/>
              <a:t>Agricultural Commissioner/</a:t>
            </a:r>
            <a:br>
              <a:rPr lang="en-US" sz="2000" dirty="0"/>
            </a:br>
            <a:r>
              <a:rPr lang="en-US" sz="2000" dirty="0"/>
              <a:t>Sealer of Weights &amp; Measures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Kevin Martyn,</a:t>
            </a:r>
            <a:br>
              <a:rPr lang="en-US" sz="2000" dirty="0"/>
            </a:br>
            <a:r>
              <a:rPr lang="en-US" sz="2000" dirty="0"/>
              <a:t>Deputy Agricultural Commissioner</a:t>
            </a:r>
            <a:br>
              <a:rPr lang="en-US" sz="2000" dirty="0"/>
            </a:br>
            <a:r>
              <a:rPr lang="en-US" sz="2000" dirty="0"/>
              <a:t>over Agricultural Programs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David Smith,</a:t>
            </a:r>
            <a:br>
              <a:rPr lang="en-US" sz="2000" dirty="0"/>
            </a:br>
            <a:r>
              <a:rPr lang="en-US" sz="2000" dirty="0"/>
              <a:t>Deputy Agricultural Commissioner</a:t>
            </a:r>
            <a:br>
              <a:rPr lang="en-US" sz="2000" dirty="0"/>
            </a:br>
            <a:r>
              <a:rPr lang="en-US" sz="2000" dirty="0"/>
              <a:t>over Pesticide Use Enforcement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Breanne Matsuura,</a:t>
            </a:r>
            <a:br>
              <a:rPr lang="en-US" sz="2000" dirty="0"/>
            </a:br>
            <a:r>
              <a:rPr lang="en-US" sz="2000" dirty="0"/>
              <a:t>Deputy Sealer over</a:t>
            </a:r>
            <a:br>
              <a:rPr lang="en-US" sz="2000" dirty="0"/>
            </a:br>
            <a:r>
              <a:rPr lang="en-US" sz="2000" dirty="0"/>
              <a:t>Weights &amp; Measures Programs</a:t>
            </a:r>
          </a:p>
        </p:txBody>
      </p:sp>
    </p:spTree>
    <p:extLst>
      <p:ext uri="{BB962C8B-B14F-4D97-AF65-F5344CB8AC3E}">
        <p14:creationId xmlns:p14="http://schemas.microsoft.com/office/powerpoint/2010/main" val="201002786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858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12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Agricultural Commissioner/Sealer Weights &amp; Measures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513D05-0DFF-418C-9EA8-2097BAC31F28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4102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7663" y="381000"/>
            <a:ext cx="8415337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000" b="1" dirty="0">
                <a:latin typeface="+mn-lt"/>
              </a:rPr>
              <a:t>Gross Value of Sacramento Agricultural Production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7221">
            <a:off x="884504" y="2228271"/>
            <a:ext cx="3489880" cy="2652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876800" y="2430071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2023 Value = $584,802,000</a:t>
            </a:r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764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  <a:endParaRPr lang="en-US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1E46ACF-71D4-4EC6-AF2A-84045578A4E1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5126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80835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Top Ten Leading Commodities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3867">
            <a:off x="5207532" y="2046841"/>
            <a:ext cx="3457925" cy="2673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47663" y="1546944"/>
            <a:ext cx="46815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 Grapes - $204,456,000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Pears - $55,606,000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Market Milk - $46,172,000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Nursery - $39,073,000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Tomatoes - $37,667,000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Poultry - $34,386,000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Aquaculture - $25,679,000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Cattle &amp; Calves - $20,403,000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 Rice - $16,536,000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Corn, Silage - $12,202,000</a:t>
            </a:r>
          </a:p>
        </p:txBody>
      </p: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F32621-8B73-47BA-A11C-CC7B4BB0D36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7173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7663" y="1828800"/>
            <a:ext cx="373078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Almonds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Cattle &amp; Calves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Cherries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Nursery Stock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Poultry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Processing Tomatoes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Rice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Seed Crops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Walnuts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Wine Grapes </a:t>
            </a:r>
          </a:p>
          <a:p>
            <a:pPr marL="457200" indent="-457200">
              <a:buBlip>
                <a:blip r:embed="rId4"/>
              </a:buBlip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271732"/>
            <a:ext cx="335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Overall Trends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663" y="1197411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Increases in Value: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1197411"/>
            <a:ext cx="3470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Decreases in Value: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1828800"/>
            <a:ext cx="373078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Alfalfa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Apiary Products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Aquaculture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Corn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Market Milk</a:t>
            </a:r>
          </a:p>
          <a:p>
            <a:pPr marL="457200" indent="-457200">
              <a:buBlip>
                <a:blip r:embed="rId4"/>
              </a:buBlip>
              <a:defRPr/>
            </a:pPr>
            <a:r>
              <a:rPr lang="en-US" sz="2800" dirty="0">
                <a:latin typeface="+mn-lt"/>
              </a:rPr>
              <a:t>Pears</a:t>
            </a:r>
          </a:p>
          <a:p>
            <a:pPr marL="457200" indent="-457200">
              <a:buBlip>
                <a:blip r:embed="rId4"/>
              </a:buBlip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8118475" y="1182255"/>
            <a:ext cx="231198" cy="523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3581400" y="1182255"/>
            <a:ext cx="228601" cy="5357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464" y="4314539"/>
            <a:ext cx="2031825" cy="1566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04800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F17C2C-0535-4CC1-AD75-E9C1C35D6D4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10245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830" y="1524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Protecting Agriculture in Sacramento County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1258349"/>
            <a:ext cx="481726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Pest Detection Update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 different types of traps are deployed to catch non-native, invasive pests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Agricultural Aides “serviced” pest detection traps 53,528 times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Japanese Beetles &amp; Oriental Fruit Flies discovered!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4642009"/>
            <a:ext cx="8170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/>
              <a:t>GWSS &amp; EGVM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To protect wine grapes: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439 Glassy-Winged Sharpshooter traps deployed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1,047 European Grapevine Moth traps deployed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endParaRPr lang="en-US" sz="2400" dirty="0"/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7663" y="1652870"/>
            <a:ext cx="3531320" cy="26905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F17C2C-0535-4CC1-AD75-E9C1C35D6D4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10245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830" y="1524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Supporting Agriculture in Sacramento County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1258349"/>
            <a:ext cx="48172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Pest Exclusion Update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2023, Ag Inspectors &amp; our Canine Team inspected 4,957 produce &amp; plant shipments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227 shipments were rejected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59 pests were discovered!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438968"/>
            <a:ext cx="8170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 err="1"/>
              <a:t>Phytosanitary</a:t>
            </a:r>
            <a:r>
              <a:rPr lang="en-US" sz="2400" b="1" dirty="0"/>
              <a:t> Certificate Program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4,031 Certificates issued in 2023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51 countries received exported ag commodities from Sacramento County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9752" y="1714220"/>
            <a:ext cx="3335048" cy="25573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58161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F17C2C-0535-4CC1-AD75-E9C1C35D6D40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10245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830" y="1524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Supporting Agriculture in Sacramento County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1258349"/>
            <a:ext cx="481726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Nursery Program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 Inspectors conduct inspections at wholesale and production nurseries to ensure that plants are free from pests, weeds, and diseases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72 wholesale &amp; production nurseries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267200"/>
            <a:ext cx="8170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/>
              <a:t>Apiary Program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143 registered beekeepers and 5,375 registered hives</a:t>
            </a:r>
          </a:p>
          <a:p>
            <a:pPr marL="914400" lvl="1" indent="-457200">
              <a:buFont typeface="Wingdings" pitchFamily="2" charset="2"/>
              <a:buChar char="§"/>
              <a:defRPr/>
            </a:pPr>
            <a:r>
              <a:rPr lang="en-US" sz="2400" dirty="0"/>
              <a:t>We protect bees by connecting beekeepers and pesticide applicators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9752" y="1716378"/>
            <a:ext cx="3335048" cy="2552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939506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71B60B4-1D06-4ACA-8B6F-892C7EBD7883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9221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7663" y="3048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Organic Growers &amp; Certified Producers </a:t>
            </a:r>
          </a:p>
        </p:txBody>
      </p:sp>
      <p:sp>
        <p:nvSpPr>
          <p:cNvPr id="5" name="AutoShape 2" descr="Image result for pear harv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Image result for pear harv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2532" y="2154133"/>
            <a:ext cx="3755848" cy="2884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264314" y="1424521"/>
            <a:ext cx="411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In 2023, 21 Certified Organic growers farmed 2,918 acres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The total gross production value of organic commodities was over $4.8 million dollars!</a:t>
            </a:r>
          </a:p>
          <a:p>
            <a:r>
              <a:rPr lang="en-US" sz="20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In 2023, 107 Certified Producers farmed 790 acres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There were 699 different types of agricultural commodities grown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There are 24 Certified Farmers Markets currently operating; 17 of those markets are year-round</a:t>
            </a:r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838200" y="6324600"/>
            <a:ext cx="160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  <a:cs typeface="Arial" charset="0"/>
              </a:rPr>
              <a:t>October 8, 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057400" y="6296025"/>
            <a:ext cx="5410200" cy="322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itchFamily="34" charset="0"/>
                <a:cs typeface="Tahoma" pitchFamily="34" charset="0"/>
              </a:rPr>
              <a:t> Agricultural Commissioner/Sealer Weights &amp; Measures  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31788" y="6248400"/>
            <a:ext cx="3540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71B60B4-1D06-4ACA-8B6F-892C7EBD7883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pic>
        <p:nvPicPr>
          <p:cNvPr id="9221" name="Picture 4" descr="saccty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08738"/>
            <a:ext cx="99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347663" y="6248400"/>
            <a:ext cx="8415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47663" y="1027113"/>
            <a:ext cx="8415337" cy="46037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7663" y="304800"/>
            <a:ext cx="841533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Pesticide Use Enforcement Supports Agriculture </a:t>
            </a:r>
          </a:p>
        </p:txBody>
      </p:sp>
      <p:sp>
        <p:nvSpPr>
          <p:cNvPr id="5" name="AutoShape 2" descr="Image result for pear harv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Image result for pear harv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88" y="1600200"/>
            <a:ext cx="3236412" cy="2503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264314" y="1424521"/>
            <a:ext cx="411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Promotes the safe and effective use of pesticides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Offers education and outreach events and training to pesticide applicators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In 2023, Agricultural Inspectors conducted 356 pesticide-related inspections &amp; 53 investigations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In 2023, Ag Inspectors proctored 57 Private Applicator exams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Issued 498 permits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Plays a crucial role in safeguarding public health &amp; the environment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7583101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5FCF4DD0A514AA02747CA104BD532" ma:contentTypeVersion="0" ma:contentTypeDescription="Create a new document." ma:contentTypeScope="" ma:versionID="65a7b87308d44d307b766be34cd9b491">
  <xsd:schema xmlns:xsd="http://www.w3.org/2001/XMLSchema" xmlns:p="http://schemas.microsoft.com/office/2006/metadata/properties" targetNamespace="http://schemas.microsoft.com/office/2006/metadata/properties" ma:root="true" ma:fieldsID="cdb04c7dc624a830f11b3c058eb4073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_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14B3320-AEDB-4439-9362-B14790033F2E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3B8AA99-05F6-4E73-AB3E-DC02749835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FB9D3-3C26-4C63-BF6C-ED2D54F8BEE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DA4F8D0D-5B77-4D3E-A760-B72BA9525D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Metadata/LabelInfo.xml><?xml version="1.0" encoding="utf-8"?>
<clbl:labelList xmlns:clbl="http://schemas.microsoft.com/office/2020/mipLabelMetadata">
  <clbl:label id="{c13dd1c7-22d1-431c-a46c-2d140b414506}" enabled="1" method="Standard" siteId="{2b077431-a3b0-4b1c-bb77-f66a1132daa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7675</TotalTime>
  <Words>636</Words>
  <Application>Microsoft Office PowerPoint</Application>
  <PresentationFormat>On-screen Show (4:3)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County of Sacramento DHHS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Standard Template</dc:title>
  <dc:creator>davisa</dc:creator>
  <cp:lastModifiedBy>Flores. Chris</cp:lastModifiedBy>
  <cp:revision>565</cp:revision>
  <cp:lastPrinted>2019-09-23T20:04:33Z</cp:lastPrinted>
  <dcterms:created xsi:type="dcterms:W3CDTF">2011-05-23T17:38:16Z</dcterms:created>
  <dcterms:modified xsi:type="dcterms:W3CDTF">2024-10-02T19:09:01Z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